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92" r:id="rId2"/>
    <p:sldId id="385" r:id="rId3"/>
    <p:sldId id="364" r:id="rId4"/>
    <p:sldId id="377" r:id="rId5"/>
    <p:sldId id="365" r:id="rId6"/>
    <p:sldId id="386" r:id="rId7"/>
    <p:sldId id="367" r:id="rId8"/>
    <p:sldId id="382" r:id="rId9"/>
    <p:sldId id="373" r:id="rId10"/>
    <p:sldId id="357" r:id="rId11"/>
    <p:sldId id="387" r:id="rId12"/>
    <p:sldId id="322" r:id="rId13"/>
    <p:sldId id="384" r:id="rId14"/>
    <p:sldId id="379" r:id="rId15"/>
    <p:sldId id="380" r:id="rId16"/>
    <p:sldId id="381" r:id="rId17"/>
    <p:sldId id="358" r:id="rId18"/>
    <p:sldId id="366" r:id="rId19"/>
    <p:sldId id="383" r:id="rId20"/>
    <p:sldId id="388" r:id="rId21"/>
    <p:sldId id="391" r:id="rId22"/>
    <p:sldId id="390" r:id="rId23"/>
    <p:sldId id="3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1" autoAdjust="0"/>
    <p:restoredTop sz="82956" autoAdjust="0"/>
  </p:normalViewPr>
  <p:slideViewPr>
    <p:cSldViewPr snapToGrid="0">
      <p:cViewPr varScale="1">
        <p:scale>
          <a:sx n="10" d="100"/>
          <a:sy n="10" d="100"/>
        </p:scale>
        <p:origin x="-3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A6ABB-4389-448C-803F-308B9826511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B5697-C8D5-41BC-B37E-6820D23087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039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656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9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095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045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26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710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75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363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573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43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35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24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11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0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35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30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087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76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66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Demo Jade Scratch if people are interested.  In doing this product I’ve</a:t>
            </a:r>
            <a:r>
              <a:rPr lang="en-US" baseline="0" dirty="0" smtClean="0"/>
              <a:t> had a few interesting discoveries – one was going with a simpler programming language actually has a *LOT* of value for an expert like myself.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33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want to introduce the Jade Robot and it’s Tools in more detail along with our action plans for it.  </a:t>
            </a:r>
          </a:p>
          <a:p>
            <a:endParaRPr lang="en-US" dirty="0" smtClean="0"/>
          </a:p>
          <a:p>
            <a:r>
              <a:rPr lang="en-US" dirty="0" smtClean="0"/>
              <a:t>It’s interesting,</a:t>
            </a:r>
            <a:r>
              <a:rPr lang="en-US" baseline="0" dirty="0" smtClean="0"/>
              <a:t> but it’s easy to criticize something when it’s done (especially when you have experience) – a *LOT* more difficult getting it right from the start.  Also, preparing this presentation was a great way to review and think about what we should be doing.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78ABBC-BA94-4DC2-A8A0-06D8C8FD3BE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25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44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37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44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478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15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63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42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30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55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56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DFE3B-A4E9-4CEA-9718-86CE4BC53E7E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737A2-CC4E-4EF9-B493-DC47A4AA95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eknowgifs.com/wp-content/uploads/2013/07/minion-gifs-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</a:rPr>
              <a:t>Ongoing Challenge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153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cartoontreasure.com/wallpapers/2013-11/purple-minion-free-desktop-wallpaper-2560x16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70"/>
          <a:stretch/>
        </p:blipFill>
        <p:spPr bwMode="auto">
          <a:xfrm>
            <a:off x="0" y="1"/>
            <a:ext cx="12192000" cy="685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rgbClr val="002060"/>
                </a:solidFill>
              </a:rPr>
              <a:t>Ongoing Challenge</a:t>
            </a:r>
            <a:endParaRPr lang="en-US" sz="44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96628" y="666312"/>
            <a:ext cx="58953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Move Forwards Until Construction Paper Encountered.  </a:t>
            </a:r>
          </a:p>
          <a:p>
            <a:endParaRPr lang="en-US" sz="4400" dirty="0"/>
          </a:p>
          <a:p>
            <a:r>
              <a:rPr lang="en-US" sz="4400" dirty="0" smtClean="0"/>
              <a:t>If there is an object:</a:t>
            </a:r>
          </a:p>
          <a:p>
            <a:pPr marL="685800" indent="-685800">
              <a:buFontTx/>
              <a:buChar char="-"/>
            </a:pPr>
            <a:r>
              <a:rPr lang="en-US" sz="4400" dirty="0" smtClean="0"/>
              <a:t>Turn to an angle &amp; Move Past Object</a:t>
            </a:r>
          </a:p>
          <a:p>
            <a:pPr marL="685800" indent="-685800">
              <a:buFontTx/>
              <a:buChar char="-"/>
            </a:pPr>
            <a:r>
              <a:rPr lang="en-US" sz="4400" dirty="0" smtClean="0"/>
              <a:t>Resume original Direction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10108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Scratch Statements required for 1</a:t>
            </a:r>
            <a:r>
              <a:rPr lang="en-US" sz="4400" baseline="30000" dirty="0" smtClean="0"/>
              <a:t>st</a:t>
            </a:r>
            <a:r>
              <a:rPr lang="en-US" sz="4400" dirty="0" smtClean="0"/>
              <a:t> Part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54581" t="18929" r="10699" b="54843"/>
          <a:stretch/>
        </p:blipFill>
        <p:spPr>
          <a:xfrm>
            <a:off x="213792" y="1328047"/>
            <a:ext cx="11978208" cy="5440102"/>
          </a:xfrm>
          <a:prstGeom prst="rect">
            <a:avLst/>
          </a:prstGeom>
        </p:spPr>
      </p:pic>
      <p:pic>
        <p:nvPicPr>
          <p:cNvPr id="20482" name="Picture 2" descr="https://s-media-cache-ak0.pinimg.com/236x/b7/23/b3/b723b3f8650f5bdb905b7dc143d1732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191" y="127322"/>
            <a:ext cx="2754773" cy="275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503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media.giphy.com/media/FB7yASVBqPiFy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8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</a:rPr>
              <a:t>2</a:t>
            </a:r>
            <a:r>
              <a:rPr lang="en-US" sz="4800" baseline="30000" dirty="0" smtClean="0">
                <a:solidFill>
                  <a:srgbClr val="002060"/>
                </a:solidFill>
              </a:rPr>
              <a:t>nd</a:t>
            </a:r>
            <a:r>
              <a:rPr lang="en-US" sz="4800" dirty="0" smtClean="0">
                <a:solidFill>
                  <a:srgbClr val="002060"/>
                </a:solidFill>
              </a:rPr>
              <a:t> Part: Turn Away from Object and Avoid</a:t>
            </a:r>
            <a:endParaRPr lang="en-US" sz="4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7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Adding Object Detection &amp; Avoidance: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6317" t="24944" r="16558" b="55565"/>
          <a:stretch/>
        </p:blipFill>
        <p:spPr>
          <a:xfrm>
            <a:off x="39688" y="1539431"/>
            <a:ext cx="11842609" cy="5116011"/>
          </a:xfrm>
          <a:prstGeom prst="rect">
            <a:avLst/>
          </a:prstGeom>
        </p:spPr>
      </p:pic>
      <p:pic>
        <p:nvPicPr>
          <p:cNvPr id="21506" name="Picture 2" descr="http://www.thatdesigirl.com/wp-content/uploads/2014/06/Minions-Wallpaper-For-iPhon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0" t="21397" r="29496" b="7848"/>
          <a:stretch/>
        </p:blipFill>
        <p:spPr bwMode="auto">
          <a:xfrm>
            <a:off x="10139424" y="23149"/>
            <a:ext cx="2023640" cy="358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33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Keeping Track of Movements:</a:t>
            </a:r>
            <a:endParaRPr lang="en-US" sz="4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3406" t="27591" r="11639" b="54602"/>
          <a:stretch/>
        </p:blipFill>
        <p:spPr>
          <a:xfrm>
            <a:off x="0" y="1493915"/>
            <a:ext cx="7478862" cy="3208323"/>
          </a:xfrm>
          <a:prstGeom prst="rect">
            <a:avLst/>
          </a:prstGeom>
        </p:spPr>
      </p:pic>
      <p:pic>
        <p:nvPicPr>
          <p:cNvPr id="22530" name="Picture 2" descr="https://s-media-cache-ak0.pinimg.com/736x/5b/09/aa/5b09aa06ff25144689f2a2c0445b8b7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6" t="30029" r="15210" b="25414"/>
          <a:stretch/>
        </p:blipFill>
        <p:spPr bwMode="auto">
          <a:xfrm flipH="1">
            <a:off x="7339022" y="278215"/>
            <a:ext cx="4768095" cy="454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8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media.giphy.com/media/VgCPGdPstl9F6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005534" cy="674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For Next Week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>
                <a:solidFill>
                  <a:srgbClr val="002060"/>
                </a:solidFill>
              </a:rPr>
              <a:t>Document Your Programs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0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edia.giphy.com/media/XFwxlIcSsBZKg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6609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Class 8 – Challenge &amp; Documenting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977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giphy.com/media/ED200HiukS8JG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11261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to do when things go wrong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658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s-media-cache-ak0.pinimg.com/originals/16/b2/53/16b253c168bda2d7681b49956cbeabcf.jp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28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11261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to do when things go wrong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06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inions animated GIF 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94829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Grade 8 Systems  </a:t>
            </a:r>
          </a:p>
          <a:p>
            <a:r>
              <a:rPr lang="en-US" sz="4400" dirty="0" smtClean="0">
                <a:solidFill>
                  <a:srgbClr val="002060"/>
                </a:solidFill>
              </a:rPr>
              <a:t>Class 8 – Challenge &amp; Documenting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04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fc08.deviantart.net/fs70/f/2013/245/9/5/despicable_me_gif___minion_boogie_by_c0l0ss4l_st1nk3r-d6km3ct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612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17830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chemeClr val="bg1"/>
                </a:solidFill>
              </a:rPr>
              <a:t>Ongoing Challenge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61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edia.giphy.com/media/AlVNyRvOm8932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Documenting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055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33.media.tumblr.com/tumblr_ljevspMz7C1qbw7w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477755" cy="721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Documenting</a:t>
            </a:r>
            <a:endParaRPr lang="en-US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439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38.media.tumblr.com/a924b9546d9a254e12a4494bd89d361f/tumblr_nc62n517Bq1rflk6co1_40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1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1494" y="0"/>
            <a:ext cx="126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Documenting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19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rodrigomattioli.com/wp-content/uploads/2015/05/Minion-Wallpaper-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73"/>
          <a:stretch/>
        </p:blipFill>
        <p:spPr bwMode="auto">
          <a:xfrm>
            <a:off x="4303059" y="189961"/>
            <a:ext cx="7412019" cy="667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Recap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451822" y="1025352"/>
            <a:ext cx="70677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What are the Steps for Creating a Program?</a:t>
            </a:r>
          </a:p>
          <a:p>
            <a:endParaRPr lang="en-US" sz="3600" dirty="0"/>
          </a:p>
          <a:p>
            <a:r>
              <a:rPr lang="en-US" sz="3600" dirty="0" smtClean="0"/>
              <a:t>What is the Robot Program Structure?</a:t>
            </a:r>
          </a:p>
          <a:p>
            <a:endParaRPr lang="en-US" sz="3600" dirty="0"/>
          </a:p>
          <a:p>
            <a:r>
              <a:rPr lang="en-US" sz="3600" dirty="0" smtClean="0"/>
              <a:t>What do you do when things go wrong?</a:t>
            </a:r>
          </a:p>
        </p:txBody>
      </p:sp>
    </p:spTree>
    <p:extLst>
      <p:ext uri="{BB962C8B-B14F-4D97-AF65-F5344CB8AC3E}">
        <p14:creationId xmlns:p14="http://schemas.microsoft.com/office/powerpoint/2010/main" val="388420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http://ihdwallpapers.com/download/despicable_me_2_minion-2880x1800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69"/>
          <a:stretch/>
        </p:blipFill>
        <p:spPr bwMode="auto">
          <a:xfrm>
            <a:off x="2537014" y="195396"/>
            <a:ext cx="9500794" cy="650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Creating a Program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251013" y="616561"/>
            <a:ext cx="765585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Get Requirements</a:t>
            </a:r>
            <a:endParaRPr lang="en-US" sz="3600" dirty="0"/>
          </a:p>
          <a:p>
            <a:pPr marL="342900" indent="-342900">
              <a:buAutoNum type="arabicPeriod"/>
            </a:pPr>
            <a:r>
              <a:rPr lang="en-US" sz="3600" dirty="0" smtClean="0"/>
              <a:t>Break Requirements into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For Each Part, List Statement Types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Create a Sequence of Statements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Statements for Each Part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dirty="0" smtClean="0"/>
              <a:t>Work in Sequence and Build Up Program as Sum of Parts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Test Final Program to Requirements</a:t>
            </a:r>
          </a:p>
          <a:p>
            <a:pPr marL="342900" indent="-342900">
              <a:buAutoNum type="arabicPeriod"/>
            </a:pPr>
            <a:r>
              <a:rPr lang="en-US" sz="6000" dirty="0" smtClean="0">
                <a:solidFill>
                  <a:srgbClr val="FF0000"/>
                </a:solidFill>
              </a:rPr>
              <a:t>Celebrate!!!</a:t>
            </a:r>
          </a:p>
        </p:txBody>
      </p:sp>
    </p:spTree>
    <p:extLst>
      <p:ext uri="{BB962C8B-B14F-4D97-AF65-F5344CB8AC3E}">
        <p14:creationId xmlns:p14="http://schemas.microsoft.com/office/powerpoint/2010/main" val="3451763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1118795" y="1068541"/>
            <a:ext cx="4303059" cy="713953"/>
          </a:xfrm>
          <a:prstGeom prst="flowChartAlternateProcess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Initialize Robot</a:t>
            </a:r>
            <a:endParaRPr lang="en-US" sz="3200" dirty="0"/>
          </a:p>
        </p:txBody>
      </p:sp>
      <p:sp>
        <p:nvSpPr>
          <p:cNvPr id="5" name="Curved Right Arrow 4"/>
          <p:cNvSpPr/>
          <p:nvPr/>
        </p:nvSpPr>
        <p:spPr>
          <a:xfrm flipV="1">
            <a:off x="1118795" y="2019160"/>
            <a:ext cx="1118796" cy="3427246"/>
          </a:xfrm>
          <a:prstGeom prst="curvedRightArrow">
            <a:avLst/>
          </a:prstGeom>
          <a:solidFill>
            <a:srgbClr val="FFFF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03351" y="2090022"/>
            <a:ext cx="2431228" cy="720762"/>
          </a:xfrm>
          <a:prstGeom prst="rect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Get Input</a:t>
            </a:r>
            <a:endParaRPr lang="en-US" sz="3200" dirty="0"/>
          </a:p>
        </p:txBody>
      </p:sp>
      <p:sp>
        <p:nvSpPr>
          <p:cNvPr id="7" name="Flowchart: Decision 6"/>
          <p:cNvSpPr/>
          <p:nvPr/>
        </p:nvSpPr>
        <p:spPr>
          <a:xfrm>
            <a:off x="2361235" y="3064520"/>
            <a:ext cx="2870522" cy="1099861"/>
          </a:xfrm>
          <a:prstGeom prst="flowChartDecision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Process</a:t>
            </a:r>
            <a:endParaRPr lang="en-US" sz="3200" dirty="0"/>
          </a:p>
        </p:txBody>
      </p:sp>
      <p:sp>
        <p:nvSpPr>
          <p:cNvPr id="8" name="Trapezoid 7"/>
          <p:cNvSpPr/>
          <p:nvPr/>
        </p:nvSpPr>
        <p:spPr>
          <a:xfrm>
            <a:off x="2442258" y="4418117"/>
            <a:ext cx="2789499" cy="1028290"/>
          </a:xfrm>
          <a:prstGeom prst="trapezoid">
            <a:avLst/>
          </a:prstGeom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Output Processed Inputs</a:t>
            </a:r>
            <a:endParaRPr lang="en-US" sz="2400" dirty="0"/>
          </a:p>
        </p:txBody>
      </p:sp>
      <p:sp>
        <p:nvSpPr>
          <p:cNvPr id="9" name="Snip and Round Single Corner Rectangle 8"/>
          <p:cNvSpPr/>
          <p:nvPr/>
        </p:nvSpPr>
        <p:spPr>
          <a:xfrm>
            <a:off x="1118795" y="5683073"/>
            <a:ext cx="4303059" cy="1080680"/>
          </a:xfrm>
          <a:prstGeom prst="snipRound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Shutdown Robot</a:t>
            </a:r>
          </a:p>
          <a:p>
            <a:pPr algn="ctr"/>
            <a:r>
              <a:rPr lang="en-US" sz="3200" dirty="0" smtClean="0"/>
              <a:t>(Stop)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517808" y="3379658"/>
            <a:ext cx="2520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Repeat (Loop)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Robot Program Structure</a:t>
            </a:r>
            <a:endParaRPr lang="en-US" sz="6000" dirty="0"/>
          </a:p>
        </p:txBody>
      </p:sp>
      <p:sp>
        <p:nvSpPr>
          <p:cNvPr id="4" name="Rectangle 3"/>
          <p:cNvSpPr/>
          <p:nvPr/>
        </p:nvSpPr>
        <p:spPr>
          <a:xfrm>
            <a:off x="11091134" y="5683073"/>
            <a:ext cx="978945" cy="1118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http://fc00.deviantart.net/fs71/i/2013/241/0/e/minion_by_bibi97nd-d6ka19k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2"/>
          <a:stretch/>
        </p:blipFill>
        <p:spPr bwMode="auto">
          <a:xfrm>
            <a:off x="3148517" y="903643"/>
            <a:ext cx="9025485" cy="579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97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1.bp.blogspot.com/-MWBBPA_7TAs/U5kYcivD3DI/AAAAAAAAAw4/CCFD5QopnUg/s1600/despicable_me_gif___minion_faceslam_by_c0l0ss4l_st1nk3r-d6km3k9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612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" y="112615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What to do when things go wrong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3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blogcdn.com/blog.games.com/media/2013/06/580x327xdespicable-me-minion-rush.pn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39" r="20058" b="29723"/>
          <a:stretch/>
        </p:blipFill>
        <p:spPr bwMode="auto">
          <a:xfrm>
            <a:off x="9170826" y="69600"/>
            <a:ext cx="2855270" cy="307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1219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Steps to Solve a Problem</a:t>
            </a:r>
            <a:endParaRPr lang="en-US" sz="6000" dirty="0"/>
          </a:p>
        </p:txBody>
      </p:sp>
      <p:sp>
        <p:nvSpPr>
          <p:cNvPr id="2" name="TextBox 1"/>
          <p:cNvSpPr txBox="1"/>
          <p:nvPr/>
        </p:nvSpPr>
        <p:spPr>
          <a:xfrm>
            <a:off x="266218" y="1872020"/>
            <a:ext cx="11320041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Check Spelling/Statements</a:t>
            </a:r>
            <a:endParaRPr lang="en-US" sz="4800" dirty="0"/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/>
              <a:t>Single Step through the Program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Add Display Updates and LED Outputs to Track Progress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4800" dirty="0" smtClean="0"/>
              <a:t>Isolate small Parts of the Program and Test Operation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9004922" y="2976804"/>
            <a:ext cx="441063" cy="3334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9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media.giphy.com/media/6SiHMUtIC9S1i/giphy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791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126609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Documenting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951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lonewolf3d.com/images/Minion/COD_Minion_NoMask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0"/>
          <a:stretch/>
        </p:blipFill>
        <p:spPr bwMode="auto">
          <a:xfrm>
            <a:off x="266217" y="94342"/>
            <a:ext cx="7875708" cy="670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1204294" y="6250329"/>
            <a:ext cx="987706" cy="324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47909" y="94342"/>
            <a:ext cx="790419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Good Documentation has:</a:t>
            </a:r>
          </a:p>
          <a:p>
            <a:endParaRPr lang="en-US" sz="16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b="1" dirty="0" smtClean="0">
                <a:solidFill>
                  <a:srgbClr val="FF0000"/>
                </a:solidFill>
              </a:rPr>
              <a:t>PICTURES!!!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Program Requirements </a:t>
            </a:r>
            <a:endParaRPr lang="en-US" sz="4800" dirty="0" smtClean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Overall Program Description </a:t>
            </a:r>
            <a:endParaRPr lang="en-US" sz="4800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/>
              <a:t>Breakout of Program </a:t>
            </a:r>
            <a:r>
              <a:rPr lang="en-US" sz="4800" dirty="0" smtClean="0"/>
              <a:t>Parts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800" dirty="0" smtClean="0"/>
              <a:t>List (with Description) of: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Inputs &amp; Outputs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Variables</a:t>
            </a:r>
          </a:p>
          <a:p>
            <a:pPr marL="1143000" lvl="1" indent="-685800">
              <a:buFont typeface="Wingdings" panose="05000000000000000000" pitchFamily="2" charset="2"/>
              <a:buChar char="q"/>
            </a:pPr>
            <a:r>
              <a:rPr lang="en-US" sz="3600" dirty="0" smtClean="0"/>
              <a:t>Subroutines &amp; Functions (if used)</a:t>
            </a:r>
          </a:p>
        </p:txBody>
      </p:sp>
    </p:spTree>
    <p:extLst>
      <p:ext uri="{BB962C8B-B14F-4D97-AF65-F5344CB8AC3E}">
        <p14:creationId xmlns:p14="http://schemas.microsoft.com/office/powerpoint/2010/main" val="1995640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1654</Words>
  <Application>Microsoft Macintosh PowerPoint</Application>
  <PresentationFormat>Custom</PresentationFormat>
  <Paragraphs>136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Myke Predko</dc:creator>
  <cp:lastModifiedBy>Michael Predko</cp:lastModifiedBy>
  <cp:revision>267</cp:revision>
  <dcterms:created xsi:type="dcterms:W3CDTF">2014-10-29T21:44:21Z</dcterms:created>
  <dcterms:modified xsi:type="dcterms:W3CDTF">2015-06-09T16:15:54Z</dcterms:modified>
</cp:coreProperties>
</file>